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6"/>
    <p:restoredTop sz="91511"/>
  </p:normalViewPr>
  <p:slideViewPr>
    <p:cSldViewPr snapToGrid="0" snapToObjects="1">
      <p:cViewPr varScale="1">
        <p:scale>
          <a:sx n="70" d="100"/>
          <a:sy n="70" d="100"/>
        </p:scale>
        <p:origin x="1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8B98-04A9-E14C-AB81-6D4D3BEA28F6}" type="datetimeFigureOut">
              <a:rPr lang="en-US" smtClean="0"/>
              <a:t>3/27/18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D1B4-9F89-EF4A-9BE1-FA0B20B10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3484" y="1871131"/>
            <a:ext cx="7359445" cy="1515533"/>
          </a:xfrm>
        </p:spPr>
        <p:txBody>
          <a:bodyPr/>
          <a:lstStyle/>
          <a:p>
            <a:r>
              <a:rPr lang="en-US" dirty="0" smtClean="0"/>
              <a:t>Government Regulations </a:t>
            </a:r>
            <a:r>
              <a:rPr lang="en-US" smtClean="0"/>
              <a:t>&amp; Competition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 Section 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ultimate goal of the government is to make market practices in the economy </a:t>
            </a:r>
            <a:r>
              <a:rPr lang="en-US" dirty="0" smtClean="0">
                <a:solidFill>
                  <a:srgbClr val="FF0000"/>
                </a:solidFill>
              </a:rPr>
              <a:t>fair and competitive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government must find a unique balance between regulation and economic freedom in order to ensure a healthy level of </a:t>
            </a:r>
            <a:r>
              <a:rPr lang="en-US" dirty="0" smtClean="0">
                <a:solidFill>
                  <a:srgbClr val="FF0000"/>
                </a:solidFill>
              </a:rPr>
              <a:t>competition</a:t>
            </a:r>
            <a:r>
              <a:rPr lang="en-US" dirty="0" smtClean="0"/>
              <a:t> in the economy.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69" y="4383361"/>
            <a:ext cx="4396660" cy="2311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57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15729"/>
            <a:ext cx="9601196" cy="3318936"/>
          </a:xfrm>
        </p:spPr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We learned previously how Monopolies and Oligopolies have </a:t>
            </a:r>
            <a:r>
              <a:rPr lang="en-US" dirty="0" smtClean="0">
                <a:solidFill>
                  <a:srgbClr val="FF0000"/>
                </a:solidFill>
              </a:rPr>
              <a:t>Market Power.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dirty="0" smtClean="0">
                <a:solidFill>
                  <a:srgbClr val="FF0000"/>
                </a:solidFill>
              </a:rPr>
              <a:t>Market Power- The ability to control prices and total output.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>
              <a:solidFill>
                <a:srgbClr val="FF0000"/>
              </a:solidFill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>
                <a:solidFill>
                  <a:schemeClr val="tx1"/>
                </a:solidFill>
              </a:rPr>
              <a:t>To control prices and output, sometimes firms in a market participate in </a:t>
            </a:r>
            <a:r>
              <a:rPr lang="en-US" dirty="0" smtClean="0">
                <a:solidFill>
                  <a:srgbClr val="FF0000"/>
                </a:solidFill>
              </a:rPr>
              <a:t>Predatory Pricing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dirty="0" smtClean="0">
                <a:solidFill>
                  <a:srgbClr val="FF0000"/>
                </a:solidFill>
              </a:rPr>
              <a:t>Predatory Pricing- Selling a product below cost for a short period of time to drive competitors out of the market.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5029200"/>
            <a:ext cx="444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B78BE18-6882-4FAA-BC8C-CA216E9638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A34F12D-8C0F-46CA-9F4A-D56193C37E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1" b="10427"/>
          <a:stretch/>
        </p:blipFill>
        <p:spPr>
          <a:xfrm>
            <a:off x="486138" y="486568"/>
            <a:ext cx="11227442" cy="58832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3838012-22B6-4303-8F29-04E1419B3A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B061FF5-9F81-427C-8DA5-3989395517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2351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03F5A17-2CE9-4ADD-9FAF-C1A0BB39CD0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 useBgFill="1">
          <p:nvSpPr>
            <p:cNvPr id="19" name="Rounded Rectangle 20">
              <a:extLst>
                <a:ext uri="{FF2B5EF4-FFF2-40B4-BE49-F238E27FC236}">
                  <a16:creationId xmlns="" xmlns:a16="http://schemas.microsoft.com/office/drawing/2014/main" id="{4A88F887-B43E-4CD1-BCE2-739013C68D3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C9D3412-AB4A-4E20-9A79-B2C80D198BC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1" name="Rounded Rectangle 22">
              <a:extLst>
                <a:ext uri="{FF2B5EF4-FFF2-40B4-BE49-F238E27FC236}">
                  <a16:creationId xmlns="" xmlns:a16="http://schemas.microsoft.com/office/drawing/2014/main" id="{A1D7D010-E182-46E6-9264-B39552853FE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F4783A7B-2E08-42E4-87EC-EE59B873DFB1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Business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To keep firms from controlling price and supply, the government enacts various </a:t>
            </a:r>
            <a:r>
              <a:rPr lang="en-US" sz="2000" u="sng" dirty="0">
                <a:solidFill>
                  <a:schemeClr val="tx1"/>
                </a:solidFill>
              </a:rPr>
              <a:t>regulations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Antitrust Laws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Regulation of Business Practices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Splitting up Monopolies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Blocking Mergers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The Sherman Antitrust Act of 1890 gave the government the power to regulate industry, stop the formation of cartels/monopolies, and break up existing monopolies.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94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 b="6"/>
          <a:stretch/>
        </p:blipFill>
        <p:spPr>
          <a:xfrm>
            <a:off x="7775725" y="2701180"/>
            <a:ext cx="3049029" cy="317468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Antitrust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Trust</a:t>
            </a:r>
            <a:r>
              <a:rPr lang="en-US" dirty="0"/>
              <a:t> is a business combination similar to a cartel.</a:t>
            </a:r>
          </a:p>
          <a:p>
            <a:r>
              <a:rPr lang="en-US" dirty="0"/>
              <a:t>The goal of Antitrust Laws is to </a:t>
            </a:r>
            <a:r>
              <a:rPr lang="en-US" dirty="0">
                <a:solidFill>
                  <a:srgbClr val="FF0000"/>
                </a:solidFill>
              </a:rPr>
              <a:t>keep firms from coordinating prices and production</a:t>
            </a:r>
            <a:r>
              <a:rPr lang="en-US" dirty="0"/>
              <a:t> in order to get more money out of consumers.</a:t>
            </a:r>
          </a:p>
        </p:txBody>
      </p:sp>
    </p:spTree>
    <p:extLst>
      <p:ext uri="{BB962C8B-B14F-4D97-AF65-F5344CB8AC3E}">
        <p14:creationId xmlns:p14="http://schemas.microsoft.com/office/powerpoint/2010/main" val="137729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of Business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company becomes too powerful, the government has the power to regulate its practices that reduce competition.</a:t>
            </a:r>
          </a:p>
          <a:p>
            <a:r>
              <a:rPr lang="en-US" dirty="0" smtClean="0"/>
              <a:t>Example: United States vs. Microsoft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4003254"/>
            <a:ext cx="4423288" cy="2854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752" y="4026040"/>
            <a:ext cx="3701845" cy="2831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18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up of Monopolies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Monopolies dominate a market, thus there is no competition.</a:t>
            </a:r>
          </a:p>
          <a:p>
            <a:r>
              <a:rPr lang="en-US" dirty="0" smtClean="0"/>
              <a:t>The government has the power to prevent monopolies from entering the market, and the power to break up monopolies that are created.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06" y="4573640"/>
            <a:ext cx="37973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199" y="4216400"/>
            <a:ext cx="32004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28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439" r="16332"/>
          <a:stretch/>
        </p:blipFill>
        <p:spPr>
          <a:xfrm>
            <a:off x="7816645" y="2701180"/>
            <a:ext cx="3008109" cy="313208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Blocking Mergers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sz="2200" dirty="0"/>
              <a:t>A </a:t>
            </a:r>
            <a:r>
              <a:rPr lang="en-US" sz="2200" dirty="0">
                <a:solidFill>
                  <a:srgbClr val="FF0000"/>
                </a:solidFill>
              </a:rPr>
              <a:t>merger</a:t>
            </a:r>
            <a:r>
              <a:rPr lang="en-US" sz="2200" dirty="0"/>
              <a:t> is when two or more companies join to form a single firm.</a:t>
            </a:r>
          </a:p>
          <a:p>
            <a:r>
              <a:rPr lang="en-US" sz="2200" dirty="0"/>
              <a:t>When the number of firms in a market decreases, the </a:t>
            </a:r>
            <a:r>
              <a:rPr lang="en-US" sz="2200" u="sng" dirty="0"/>
              <a:t>price of their good typically increases</a:t>
            </a:r>
            <a:r>
              <a:rPr lang="en-US" sz="2200" dirty="0"/>
              <a:t>.</a:t>
            </a:r>
          </a:p>
          <a:p>
            <a:r>
              <a:rPr lang="en-US" sz="2200" dirty="0"/>
              <a:t>Although each merger is viewed separately, the government usually goes by the guidelines that </a:t>
            </a:r>
            <a:r>
              <a:rPr lang="en-US" sz="2200" dirty="0">
                <a:solidFill>
                  <a:srgbClr val="FF0000"/>
                </a:solidFill>
              </a:rPr>
              <a:t>“mergers should not be permitted to create or enhance market power”.</a:t>
            </a:r>
          </a:p>
        </p:txBody>
      </p:sp>
    </p:spTree>
    <p:extLst>
      <p:ext uri="{BB962C8B-B14F-4D97-AF65-F5344CB8AC3E}">
        <p14:creationId xmlns:p14="http://schemas.microsoft.com/office/powerpoint/2010/main" val="409571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84" r="18768" b="4"/>
          <a:stretch/>
        </p:blipFill>
        <p:spPr>
          <a:xfrm>
            <a:off x="7876733" y="2664642"/>
            <a:ext cx="3344330" cy="3482159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Deregulation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As time has passed, the government has decided that </a:t>
            </a:r>
            <a:r>
              <a:rPr lang="en-US" sz="2200" dirty="0">
                <a:solidFill>
                  <a:srgbClr val="FF0000"/>
                </a:solidFill>
              </a:rPr>
              <a:t>some forms of regulation have actually inhibited competition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As a result, the 1970’s and 1980’s saw a new push for Deregulation to stimulate competition.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Deregulation</a:t>
            </a:r>
            <a:r>
              <a:rPr lang="en-US" sz="2200" dirty="0"/>
              <a:t>- The government no longer decides what role a company plays in a market and how much they can charge their customers.</a:t>
            </a:r>
          </a:p>
        </p:txBody>
      </p:sp>
    </p:spTree>
    <p:extLst>
      <p:ext uri="{BB962C8B-B14F-4D97-AF65-F5344CB8AC3E}">
        <p14:creationId xmlns:p14="http://schemas.microsoft.com/office/powerpoint/2010/main" val="257919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974" r="24514" b="-3"/>
          <a:stretch/>
        </p:blipFill>
        <p:spPr>
          <a:xfrm>
            <a:off x="7775725" y="2701180"/>
            <a:ext cx="3049029" cy="317468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Types of Deregulation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/>
              <a:t>In order to enact deregulation, the government usually takes 3 measures: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Cut regulations that reduce competition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Eliminate price controls</a:t>
            </a:r>
            <a:r>
              <a:rPr lang="en-US" dirty="0"/>
              <a:t>- removal of price ceilings and price floors to allow prices to reach a natural equilibrium.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Remove barriers to entry</a:t>
            </a:r>
            <a:r>
              <a:rPr lang="en-US" dirty="0"/>
              <a:t>- make it easier for firms to enter and exit the market freely.</a:t>
            </a:r>
          </a:p>
        </p:txBody>
      </p:sp>
    </p:spTree>
    <p:extLst>
      <p:ext uri="{BB962C8B-B14F-4D97-AF65-F5344CB8AC3E}">
        <p14:creationId xmlns:p14="http://schemas.microsoft.com/office/powerpoint/2010/main" val="444270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4875</TotalTime>
  <Words>458</Words>
  <Application>Microsoft Macintosh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</vt:lpstr>
      <vt:lpstr>Government Regulations &amp; Competition</vt:lpstr>
      <vt:lpstr>Reasons for Regulation</vt:lpstr>
      <vt:lpstr>Business Regulations</vt:lpstr>
      <vt:lpstr>Antitrust Laws</vt:lpstr>
      <vt:lpstr>Monitoring of Business Practices</vt:lpstr>
      <vt:lpstr>Breaking up of Monopolies</vt:lpstr>
      <vt:lpstr>Blocking Mergers</vt:lpstr>
      <vt:lpstr>Deregulation</vt:lpstr>
      <vt:lpstr>Types of Deregulation</vt:lpstr>
      <vt:lpstr>Economic Goals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Regulations &amp; Competition</dc:title>
  <dc:creator>Lane Weaver</dc:creator>
  <cp:lastModifiedBy>Lane Weaver</cp:lastModifiedBy>
  <cp:revision>11</cp:revision>
  <dcterms:created xsi:type="dcterms:W3CDTF">2018-03-22T10:49:46Z</dcterms:created>
  <dcterms:modified xsi:type="dcterms:W3CDTF">2018-03-29T14:32:43Z</dcterms:modified>
</cp:coreProperties>
</file>